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0" r:id="rId3"/>
    <p:sldId id="257" r:id="rId4"/>
    <p:sldId id="259" r:id="rId5"/>
    <p:sldId id="261" r:id="rId6"/>
    <p:sldId id="263" r:id="rId7"/>
    <p:sldId id="264" r:id="rId8"/>
    <p:sldId id="262" r:id="rId9"/>
    <p:sldId id="267" r:id="rId10"/>
    <p:sldId id="266" r:id="rId11"/>
    <p:sldId id="26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DA83E-DFC7-44B6-B8E1-C128E9074C66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BC398-353F-48AD-843B-4F643E213B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169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本专题的内容是智慧教育实践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669BE-6568-4709-8B9C-3A03AB6A624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029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87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51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29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35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26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50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25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502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02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38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90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CD9B3-8EF4-4D1C-A8ED-77ED13018F7A}" type="datetimeFigureOut">
              <a:rPr lang="zh-CN" altLang="en-US" smtClean="0"/>
              <a:t>2024/7/13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01E-8190-4FEC-807E-7222B4640F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05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EB4AE6FA-F15A-48ED-BBC2-43E3D1348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595305" y="5249163"/>
            <a:ext cx="3191886" cy="737806"/>
            <a:chOff x="7595305" y="5249163"/>
            <a:chExt cx="3191886" cy="737806"/>
          </a:xfrm>
        </p:grpSpPr>
        <p:sp>
          <p:nvSpPr>
            <p:cNvPr id="5" name="矩形: 圆角 19">
              <a:extLst>
                <a:ext uri="{FF2B5EF4-FFF2-40B4-BE49-F238E27FC236}">
                  <a16:creationId xmlns:a16="http://schemas.microsoft.com/office/drawing/2014/main" id="{59EC0D03-D1F1-4880-8148-9088848801FD}"/>
                </a:ext>
              </a:extLst>
            </p:cNvPr>
            <p:cNvSpPr/>
            <p:nvPr/>
          </p:nvSpPr>
          <p:spPr>
            <a:xfrm>
              <a:off x="7595305" y="5249163"/>
              <a:ext cx="3191886" cy="737806"/>
            </a:xfrm>
            <a:prstGeom prst="roundRect">
              <a:avLst>
                <a:gd name="adj" fmla="val 50000"/>
              </a:avLst>
            </a:prstGeom>
            <a:solidFill>
              <a:srgbClr val="2A54AA"/>
            </a:solidFill>
            <a:ln>
              <a:solidFill>
                <a:srgbClr val="2753AA"/>
              </a:solidFill>
            </a:ln>
            <a:effectLst>
              <a:outerShdw blurRad="50800" dist="63500" dir="5400000" algn="t" rotWithShape="0">
                <a:schemeClr val="tx1">
                  <a:lumMod val="65000"/>
                  <a:lumOff val="35000"/>
                  <a:alpha val="42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字魂56号-洪亮毛笔隶书简体" panose="00000500000000000000" pitchFamily="2" charset="-122"/>
                <a:ea typeface="字魂56号-洪亮毛笔隶书简体" panose="00000500000000000000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81F1311F-2302-4250-BB1F-EF50659A2D6C}"/>
                </a:ext>
              </a:extLst>
            </p:cNvPr>
            <p:cNvSpPr txBox="1"/>
            <p:nvPr/>
          </p:nvSpPr>
          <p:spPr>
            <a:xfrm>
              <a:off x="7842160" y="5356456"/>
              <a:ext cx="26981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主讲</a:t>
              </a:r>
              <a:r>
                <a:rPr lang="zh-CN" altLang="en-US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人：杨平展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副标题 2">
            <a:extLst>
              <a:ext uri="{FF2B5EF4-FFF2-40B4-BE49-F238E27FC236}">
                <a16:creationId xmlns:a16="http://schemas.microsoft.com/office/drawing/2014/main" id="{9C72DF8E-7331-4DD8-850B-8B96CAB92EB4}"/>
              </a:ext>
            </a:extLst>
          </p:cNvPr>
          <p:cNvSpPr txBox="1">
            <a:spLocks/>
          </p:cNvSpPr>
          <p:nvPr/>
        </p:nvSpPr>
        <p:spPr>
          <a:xfrm>
            <a:off x="638507" y="1059169"/>
            <a:ext cx="8242576" cy="522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5400" b="1"/>
              <a:t>AI</a:t>
            </a:r>
            <a:r>
              <a:rPr lang="en-US" altLang="zh-CN" sz="5400" b="1" baseline="30000" smtClean="0"/>
              <a:t>+</a:t>
            </a:r>
            <a:r>
              <a:rPr lang="zh-CN" altLang="en-US" sz="4400" spc="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数字化教学竞赛</a:t>
            </a:r>
            <a:r>
              <a:rPr lang="zh-CN" altLang="en-US" sz="4400" spc="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sz="4400" spc="3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解读</a:t>
            </a:r>
            <a:endParaRPr lang="zh-CN" altLang="en-US" sz="44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321848" y="2190371"/>
            <a:ext cx="53668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信息化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到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42107" y="2942664"/>
            <a:ext cx="5148213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数字化教学竞赛方案解读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endParaRPr lang="zh-CN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58327" y="3694957"/>
            <a:ext cx="532265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参赛过程关键节点注意事项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endParaRPr lang="zh-CN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副标题 2"/>
          <p:cNvSpPr txBox="1"/>
          <p:nvPr/>
        </p:nvSpPr>
        <p:spPr>
          <a:xfrm>
            <a:off x="545698" y="158583"/>
            <a:ext cx="5544549" cy="514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kern="300" spc="-100" smtClean="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数字化教学竞赛研讨会</a:t>
            </a:r>
            <a:r>
              <a:rPr lang="zh-CN" altLang="en-US" sz="1800" kern="300" spc="-100" smtClean="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800" kern="300" spc="-100" smtClean="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2024.7.13 </a:t>
            </a:r>
            <a:r>
              <a:rPr lang="en-US" altLang="zh-CN" sz="1800" kern="300" spc="-10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zh-CN" altLang="en-US" sz="1800" kern="300" spc="-10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</a:t>
            </a:r>
            <a:r>
              <a:rPr lang="zh-CN" altLang="en-US" sz="1800" kern="300" spc="-100" smtClean="0">
                <a:solidFill>
                  <a:srgbClr val="274C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南长沙）</a:t>
            </a:r>
            <a:endParaRPr lang="zh-CN" altLang="en-US" sz="1800" kern="300" spc="-100" dirty="0">
              <a:solidFill>
                <a:srgbClr val="274C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3993" y="358043"/>
            <a:ext cx="565189" cy="0"/>
          </a:xfrm>
          <a:prstGeom prst="line">
            <a:avLst/>
          </a:prstGeom>
          <a:ln w="38100">
            <a:solidFill>
              <a:srgbClr val="285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900494" y="358043"/>
            <a:ext cx="565189" cy="0"/>
          </a:xfrm>
          <a:prstGeom prst="line">
            <a:avLst/>
          </a:prstGeom>
          <a:ln w="38100">
            <a:solidFill>
              <a:srgbClr val="2753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291847" y="6478620"/>
            <a:ext cx="6862832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湖南高校教育技术专委会学术委员会主任 杨平展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QQ676324648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61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正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" y="3175"/>
            <a:ext cx="12205335" cy="68656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694672" y="397736"/>
            <a:ext cx="7388623" cy="63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8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关于参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赛材</a:t>
            </a:r>
            <a:r>
              <a:rPr lang="zh-CN" altLang="en-US" sz="28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料、</a:t>
            </a: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盲审表、推荐</a:t>
            </a:r>
            <a:r>
              <a:rPr lang="zh-CN" altLang="en-US" sz="28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表的上传</a:t>
            </a:r>
            <a:endParaRPr lang="zh-CN" altLang="en-US" sz="28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1449500" y="1047462"/>
            <a:ext cx="10193860" cy="556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400" b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盲审表</a:t>
            </a:r>
            <a:r>
              <a:rPr lang="zh-CN" altLang="en-US" sz="24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及参赛材料由参赛教师上传，</a:t>
            </a:r>
            <a:r>
              <a:rPr lang="zh-CN" altLang="en-US" sz="2400" b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推荐表</a:t>
            </a:r>
            <a:r>
              <a:rPr lang="zh-CN" altLang="en-US" sz="24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及学校材料由学校联系人上传</a:t>
            </a:r>
            <a:endParaRPr lang="zh-CN" altLang="en-US" sz="24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7"/>
          <a:stretch/>
        </p:blipFill>
        <p:spPr>
          <a:xfrm>
            <a:off x="2117693" y="1555403"/>
            <a:ext cx="9155363" cy="497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2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F2BC42D-989B-486D-8243-DB87866FC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334121" y="805483"/>
            <a:ext cx="3571253" cy="13757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宋体" panose="02010600030101010101" pitchFamily="2" charset="-122"/>
              </a:rPr>
              <a:t>The End</a:t>
            </a:r>
            <a:endParaRPr lang="zh-CN" altLang="en-US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pic>
        <p:nvPicPr>
          <p:cNvPr id="6" name="图片 6" descr="2007 1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399" y="3580684"/>
            <a:ext cx="2713037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5291847" y="6478620"/>
            <a:ext cx="6862832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湖南高校教育技术专委会学术委员会主任 杨平展 </a:t>
            </a:r>
            <a:r>
              <a: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QQ676324648</a:t>
            </a: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89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1B15C2D-13DF-4D5A-AD2E-BFCF8A9A7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" y="0"/>
            <a:ext cx="12184602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63368" y="2046113"/>
            <a:ext cx="1771141" cy="1908544"/>
            <a:chOff x="342276" y="2046113"/>
            <a:chExt cx="1771141" cy="1908544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129FCF46-D799-4C1C-95F9-EA9FB19F882C}"/>
                </a:ext>
              </a:extLst>
            </p:cNvPr>
            <p:cNvSpPr/>
            <p:nvPr/>
          </p:nvSpPr>
          <p:spPr>
            <a:xfrm>
              <a:off x="342276" y="2046113"/>
              <a:ext cx="1771141" cy="1908544"/>
            </a:xfrm>
            <a:prstGeom prst="ellipse">
              <a:avLst/>
            </a:prstGeom>
            <a:solidFill>
              <a:srgbClr val="409E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B443868-F2AD-42A1-8B25-77E13E5E72D4}"/>
                </a:ext>
              </a:extLst>
            </p:cNvPr>
            <p:cNvSpPr txBox="1"/>
            <p:nvPr/>
          </p:nvSpPr>
          <p:spPr>
            <a:xfrm>
              <a:off x="619267" y="212449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01</a:t>
              </a:r>
              <a:endParaRPr lang="zh-CN" altLang="en-US" sz="11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934509" y="2555378"/>
            <a:ext cx="690728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zh-CN" altLang="en-US" sz="400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信息化</a:t>
            </a:r>
            <a:r>
              <a:rPr lang="zh-CN" altLang="en-US" sz="400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到</a:t>
            </a:r>
            <a:r>
              <a:rPr lang="zh-CN" altLang="en-US" sz="400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4000"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zh-CN" altLang="en-US" sz="400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endParaRPr lang="zh-CN" altLang="en-US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67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正文">
            <a:extLst>
              <a:ext uri="{FF2B5EF4-FFF2-40B4-BE49-F238E27FC236}">
                <a16:creationId xmlns:a16="http://schemas.microsoft.com/office/drawing/2014/main" id="{6285A006-EB1C-B6FB-4D7D-B47068367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5335" cy="686562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2B02045-0A15-C11F-C682-E71E1A022C7C}"/>
              </a:ext>
            </a:extLst>
          </p:cNvPr>
          <p:cNvSpPr txBox="1"/>
          <p:nvPr/>
        </p:nvSpPr>
        <p:spPr>
          <a:xfrm>
            <a:off x="943799" y="717959"/>
            <a:ext cx="9869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智慧教育的</a:t>
            </a:r>
            <a:r>
              <a: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rPr>
              <a:t>瓶</a:t>
            </a: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颈</a:t>
            </a:r>
            <a:r>
              <a:rPr lang="en-US" altLang="zh-CN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教育数字化转型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442419" y="1862114"/>
            <a:ext cx="133806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2525437" y="1565497"/>
            <a:ext cx="8883815" cy="4889252"/>
            <a:chOff x="2525437" y="1565497"/>
            <a:chExt cx="8883815" cy="488925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EC5BADFB-3B51-5A13-D336-8ED93543DBE2}"/>
                </a:ext>
              </a:extLst>
            </p:cNvPr>
            <p:cNvGrpSpPr/>
            <p:nvPr/>
          </p:nvGrpSpPr>
          <p:grpSpPr>
            <a:xfrm>
              <a:off x="2525437" y="1565497"/>
              <a:ext cx="8883814" cy="4889252"/>
              <a:chOff x="2525437" y="1565497"/>
              <a:chExt cx="8883814" cy="4889252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2525437" y="1565497"/>
                <a:ext cx="8883814" cy="4889252"/>
                <a:chOff x="2561771" y="1581533"/>
                <a:chExt cx="8883814" cy="4889252"/>
              </a:xfrm>
            </p:grpSpPr>
            <p:pic>
              <p:nvPicPr>
                <p:cNvPr id="20" name="图片 1">
                  <a:extLst>
                    <a:ext uri="{FF2B5EF4-FFF2-40B4-BE49-F238E27FC236}">
                      <a16:creationId xmlns:a16="http://schemas.microsoft.com/office/drawing/2014/main" id="{46BF8E8E-F68A-977A-393B-B34DAFE13FC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3" t="11194"/>
                <a:stretch>
                  <a:fillRect/>
                </a:stretch>
              </p:blipFill>
              <p:spPr bwMode="auto">
                <a:xfrm>
                  <a:off x="2905082" y="2287445"/>
                  <a:ext cx="8540503" cy="41833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CA06D9BE-A2A4-40BE-5E3E-20ACE1157171}"/>
                    </a:ext>
                  </a:extLst>
                </p:cNvPr>
                <p:cNvSpPr txBox="1"/>
                <p:nvPr/>
              </p:nvSpPr>
              <p:spPr>
                <a:xfrm>
                  <a:off x="2634094" y="4216259"/>
                  <a:ext cx="166774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0000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技术应用</a:t>
                  </a:r>
                </a:p>
              </p:txBody>
            </p:sp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4297F17A-7D44-4D16-6A61-7553FF8DF526}"/>
                    </a:ext>
                  </a:extLst>
                </p:cNvPr>
                <p:cNvSpPr txBox="1"/>
                <p:nvPr/>
              </p:nvSpPr>
              <p:spPr>
                <a:xfrm>
                  <a:off x="3093893" y="3136436"/>
                  <a:ext cx="32601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dirty="0">
                      <a:solidFill>
                        <a:srgbClr val="0000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技术应用</a:t>
                  </a:r>
                  <a:r>
                    <a:rPr lang="en-US" altLang="zh-CN" sz="2400" dirty="0">
                      <a:solidFill>
                        <a:srgbClr val="0000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+</a:t>
                  </a:r>
                  <a:r>
                    <a:rPr lang="zh-CN" altLang="en-US" sz="2400" dirty="0">
                      <a:solidFill>
                        <a:srgbClr val="0000FF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信息赋能</a:t>
                  </a:r>
                </a:p>
              </p:txBody>
            </p:sp>
            <p:sp>
              <p:nvSpPr>
                <p:cNvPr id="23" name="左大括号 22">
                  <a:extLst>
                    <a:ext uri="{FF2B5EF4-FFF2-40B4-BE49-F238E27FC236}">
                      <a16:creationId xmlns:a16="http://schemas.microsoft.com/office/drawing/2014/main" id="{EBE7F575-D86D-9B56-0120-160D89C130AA}"/>
                    </a:ext>
                  </a:extLst>
                </p:cNvPr>
                <p:cNvSpPr/>
                <p:nvPr/>
              </p:nvSpPr>
              <p:spPr>
                <a:xfrm>
                  <a:off x="4161559" y="3680497"/>
                  <a:ext cx="415636" cy="1511877"/>
                </a:xfrm>
                <a:prstGeom prst="leftBrac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左大括号 23">
                  <a:extLst>
                    <a:ext uri="{FF2B5EF4-FFF2-40B4-BE49-F238E27FC236}">
                      <a16:creationId xmlns:a16="http://schemas.microsoft.com/office/drawing/2014/main" id="{01700F08-8B29-6AAC-E288-4145739E058C}"/>
                    </a:ext>
                  </a:extLst>
                </p:cNvPr>
                <p:cNvSpPr/>
                <p:nvPr/>
              </p:nvSpPr>
              <p:spPr>
                <a:xfrm>
                  <a:off x="6096000" y="2578751"/>
                  <a:ext cx="258041" cy="1704418"/>
                </a:xfrm>
                <a:prstGeom prst="leftBrac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3">
                  <a:schemeClr val="accent2"/>
                </a:lnRef>
                <a:fillRef idx="0">
                  <a:schemeClr val="accent2"/>
                </a:fillRef>
                <a:effectRef idx="2">
                  <a:schemeClr val="accent2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对话气泡: 椭圆形 9">
                  <a:extLst>
                    <a:ext uri="{FF2B5EF4-FFF2-40B4-BE49-F238E27FC236}">
                      <a16:creationId xmlns:a16="http://schemas.microsoft.com/office/drawing/2014/main" id="{2BA95F81-D070-49FD-937D-5274A2D9AE56}"/>
                    </a:ext>
                  </a:extLst>
                </p:cNvPr>
                <p:cNvSpPr/>
                <p:nvPr/>
              </p:nvSpPr>
              <p:spPr>
                <a:xfrm>
                  <a:off x="6613814" y="1581533"/>
                  <a:ext cx="1443470" cy="997218"/>
                </a:xfrm>
                <a:prstGeom prst="wedgeEllipseCallout">
                  <a:avLst>
                    <a:gd name="adj1" fmla="val 54392"/>
                    <a:gd name="adj2" fmla="val 126582"/>
                  </a:avLst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数字化转型</a:t>
                  </a:r>
                </a:p>
              </p:txBody>
            </p:sp>
            <p:sp>
              <p:nvSpPr>
                <p:cNvPr id="26" name="箭头: 右弧形 10">
                  <a:extLst>
                    <a:ext uri="{FF2B5EF4-FFF2-40B4-BE49-F238E27FC236}">
                      <a16:creationId xmlns:a16="http://schemas.microsoft.com/office/drawing/2014/main" id="{E3B4D3F5-63AB-AF78-E4B6-85F98D27C5FD}"/>
                    </a:ext>
                  </a:extLst>
                </p:cNvPr>
                <p:cNvSpPr/>
                <p:nvPr/>
              </p:nvSpPr>
              <p:spPr>
                <a:xfrm rot="12506824">
                  <a:off x="2561771" y="3275722"/>
                  <a:ext cx="415636" cy="848991"/>
                </a:xfrm>
                <a:prstGeom prst="curvedLeftArrow">
                  <a:avLst/>
                </a:prstGeom>
                <a:solidFill>
                  <a:srgbClr val="0000FF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8057284" y="3658463"/>
                  <a:ext cx="1373155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工具数字化</a:t>
                  </a: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9736170" y="2689985"/>
                  <a:ext cx="1373155" cy="369332"/>
                </a:xfrm>
                <a:prstGeom prst="rect">
                  <a:avLst/>
                </a:prstGeom>
                <a:solidFill>
                  <a:srgbClr val="FF0000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方法数字化</a:t>
                  </a:r>
                </a:p>
              </p:txBody>
            </p:sp>
            <p:sp>
              <p:nvSpPr>
                <p:cNvPr id="29" name="左弧形箭头 28"/>
                <p:cNvSpPr/>
                <p:nvPr/>
              </p:nvSpPr>
              <p:spPr>
                <a:xfrm rot="13763740">
                  <a:off x="9782397" y="2932560"/>
                  <a:ext cx="540078" cy="1400262"/>
                </a:xfrm>
                <a:prstGeom prst="curvedRight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8538072" y="2689985"/>
                  <a:ext cx="1198098" cy="369332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6847007" y="3658463"/>
                  <a:ext cx="1198098" cy="369332"/>
                </a:xfrm>
                <a:prstGeom prst="rect">
                  <a:avLst/>
                </a:pr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8478753" y="1878150"/>
                  <a:ext cx="1373155" cy="369332"/>
                </a:xfrm>
                <a:prstGeom prst="rect">
                  <a:avLst/>
                </a:prstGeom>
                <a:solidFill>
                  <a:srgbClr val="E72903"/>
                </a:solidFill>
                <a:ln w="41275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关键在人</a:t>
                  </a:r>
                </a:p>
              </p:txBody>
            </p:sp>
            <p:sp>
              <p:nvSpPr>
                <p:cNvPr id="33" name="下弧形箭头 32"/>
                <p:cNvSpPr/>
                <p:nvPr/>
              </p:nvSpPr>
              <p:spPr>
                <a:xfrm rot="14161996">
                  <a:off x="9762829" y="1981187"/>
                  <a:ext cx="1056676" cy="432044"/>
                </a:xfrm>
                <a:prstGeom prst="curvedUpArrow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左箭头 33"/>
                <p:cNvSpPr/>
                <p:nvPr/>
              </p:nvSpPr>
              <p:spPr>
                <a:xfrm>
                  <a:off x="8057284" y="1961002"/>
                  <a:ext cx="388418" cy="187287"/>
                </a:xfrm>
                <a:prstGeom prst="lef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EC78321-13B4-DBE5-D920-90FEB6752F9E}"/>
                  </a:ext>
                </a:extLst>
              </p:cNvPr>
              <p:cNvSpPr txBox="1"/>
              <p:nvPr/>
            </p:nvSpPr>
            <p:spPr>
              <a:xfrm>
                <a:off x="3647209" y="5641255"/>
                <a:ext cx="10287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传统教育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9EEA81DC-0A1C-AC11-9C69-F283C12A0F4F}"/>
                  </a:ext>
                </a:extLst>
              </p:cNvPr>
              <p:cNvSpPr txBox="1"/>
              <p:nvPr/>
            </p:nvSpPr>
            <p:spPr>
              <a:xfrm>
                <a:off x="5165181" y="4763006"/>
                <a:ext cx="10287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电化教育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A319AD7-A637-FE20-B541-ED9B92203FAB}"/>
                  </a:ext>
                </a:extLst>
              </p:cNvPr>
              <p:cNvSpPr txBox="1"/>
              <p:nvPr/>
            </p:nvSpPr>
            <p:spPr>
              <a:xfrm>
                <a:off x="6863318" y="3659457"/>
                <a:ext cx="1198098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0" rIns="72000" rtlCol="0">
                <a:spAutoFit/>
              </a:bodyPr>
              <a:lstStyle/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数字化教育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3D560479-117D-AF8A-7EED-6677D9D0451D}"/>
                  </a:ext>
                </a:extLst>
              </p:cNvPr>
              <p:cNvSpPr txBox="1"/>
              <p:nvPr/>
            </p:nvSpPr>
            <p:spPr>
              <a:xfrm>
                <a:off x="8541196" y="2685668"/>
                <a:ext cx="102870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智慧教育</a:t>
                </a:r>
              </a:p>
            </p:txBody>
          </p:sp>
        </p:grpSp>
        <p:sp>
          <p:nvSpPr>
            <p:cNvPr id="36" name="左大括号 35"/>
            <p:cNvSpPr/>
            <p:nvPr/>
          </p:nvSpPr>
          <p:spPr>
            <a:xfrm rot="16200000">
              <a:off x="8888013" y="2445445"/>
              <a:ext cx="407324" cy="4635155"/>
            </a:xfrm>
            <a:prstGeom prst="leftBrac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865853" y="5060681"/>
              <a:ext cx="24721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教育信息化</a:t>
              </a:r>
              <a:r>
                <a:rPr lang="en-US" altLang="zh-CN" sz="20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1.0—2.0</a:t>
              </a:r>
              <a:endPara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46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正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" y="3175"/>
            <a:ext cx="12205335" cy="68656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27" name="矩形 26"/>
          <p:cNvSpPr/>
          <p:nvPr/>
        </p:nvSpPr>
        <p:spPr>
          <a:xfrm>
            <a:off x="345068" y="383931"/>
            <a:ext cx="79396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省级竞赛引领湖南高校教学信息化改革方向</a:t>
            </a:r>
            <a:endParaRPr lang="zh-CN" altLang="zh-CN" sz="28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05465" y="1223121"/>
            <a:ext cx="10522428" cy="5231988"/>
            <a:chOff x="1146409" y="1223121"/>
            <a:chExt cx="10672552" cy="5231988"/>
          </a:xfrm>
        </p:grpSpPr>
        <p:sp>
          <p:nvSpPr>
            <p:cNvPr id="28" name="文本框 27"/>
            <p:cNvSpPr txBox="1"/>
            <p:nvPr/>
          </p:nvSpPr>
          <p:spPr>
            <a:xfrm>
              <a:off x="1146409" y="1223121"/>
              <a:ext cx="10672552" cy="397031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indent="533400" algn="just">
                <a:lnSpc>
                  <a:spcPct val="150000"/>
                </a:lnSpc>
              </a:pPr>
              <a:r>
                <a:rPr lang="en-US" altLang="zh-CN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2001-2011</a:t>
              </a:r>
              <a:r>
                <a:rPr lang="zh-CN" altLang="en-US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竞赛关注多媒体教育软件 </a:t>
              </a:r>
              <a:endPara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zh-CN" altLang="en-US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</a:t>
              </a:r>
              <a:r>
                <a:rPr lang="en-US" altLang="zh-CN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2012-2014</a:t>
              </a:r>
              <a:r>
                <a:rPr lang="zh-CN" altLang="en-US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竞赛助推现代教育技术应用</a:t>
              </a:r>
              <a:endPara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en-US" altLang="zh-CN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2015-2018</a:t>
              </a:r>
              <a:r>
                <a:rPr lang="zh-CN" altLang="en-US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研讨会主题：新技术教育应用</a:t>
              </a:r>
              <a:endPara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en-US" altLang="zh-CN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en-US" altLang="zh-CN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2019-2020</a:t>
              </a:r>
              <a:r>
                <a:rPr lang="zh-CN" altLang="en-US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研讨会关注：智慧教室应用探索</a:t>
              </a:r>
              <a:endPara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en-US" altLang="zh-CN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</a:t>
              </a:r>
              <a:r>
                <a:rPr lang="en-US" altLang="zh-CN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2021-2022</a:t>
              </a:r>
              <a:r>
                <a:rPr lang="zh-CN" altLang="en-US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研讨会主题：技术应用到数据赋能，教师如何应对</a:t>
              </a:r>
              <a:endPara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en-US" altLang="zh-CN" sz="2400" kern="1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2023</a:t>
              </a:r>
              <a:r>
                <a:rPr lang="zh-CN" altLang="en-US" sz="2400" kern="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研讨会主题：教育数字化转型  </a:t>
              </a:r>
              <a:r>
                <a:rPr lang="zh-CN" altLang="en-US" sz="24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zh-CN" altLang="en-US" sz="2400" spc="-1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教、学、考、管、测、评</a:t>
              </a:r>
              <a:r>
                <a:rPr lang="zh-CN" altLang="en-US" sz="24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altLang="zh-CN" sz="24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533400" algn="just">
                <a:lnSpc>
                  <a:spcPct val="150000"/>
                </a:lnSpc>
              </a:pPr>
              <a:r>
                <a:rPr lang="en-US" altLang="zh-CN" sz="240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2024</a:t>
              </a:r>
              <a:r>
                <a:rPr lang="zh-CN" altLang="en-US" sz="24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24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今天的聚焦点：人工智能助推智慧教育</a:t>
              </a:r>
              <a:r>
                <a:rPr lang="zh-CN" altLang="en-US" sz="2400" smtClean="0">
                  <a:solidFill>
                    <a:srgbClr val="0000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endParaRPr lang="zh-CN" altLang="en-US" sz="24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146410" y="5254780"/>
              <a:ext cx="10672551" cy="120032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lIns="0" rtlCol="0">
              <a:spAutoFit/>
            </a:bodyPr>
            <a:lstStyle/>
            <a:p>
              <a:pPr indent="266700"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2400" kern="1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 2018</a:t>
              </a:r>
              <a:r>
                <a:rPr lang="zh-CN" altLang="zh-CN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年：</a:t>
              </a:r>
              <a:r>
                <a:rPr lang="zh-CN" altLang="en-US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首个</a:t>
              </a:r>
              <a:r>
                <a:rPr lang="zh-CN" altLang="zh-CN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试点</a:t>
              </a:r>
              <a:r>
                <a:rPr lang="zh-CN" altLang="zh-CN" sz="2400" kern="1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省</a:t>
              </a:r>
              <a:endParaRPr lang="en-US" altLang="zh-CN" sz="24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indent="266700" algn="just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kern="1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2023</a:t>
              </a:r>
              <a:r>
                <a:rPr lang="zh-CN" altLang="zh-CN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年：</a:t>
              </a:r>
              <a:r>
                <a:rPr lang="zh-CN" altLang="en-US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聚焦</a:t>
              </a:r>
              <a:r>
                <a:rPr lang="zh-CN" altLang="zh-CN" sz="2400" kern="10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数字化转</a:t>
              </a:r>
              <a:r>
                <a:rPr lang="zh-CN" altLang="zh-CN" sz="2400" kern="10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型</a:t>
              </a:r>
              <a:endParaRPr lang="en-US" altLang="zh-CN" sz="2400" kern="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3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1B15C2D-13DF-4D5A-AD2E-BFCF8A9A7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" y="0"/>
            <a:ext cx="12184602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63368" y="2046113"/>
            <a:ext cx="1771141" cy="1908544"/>
            <a:chOff x="342276" y="2046113"/>
            <a:chExt cx="1771141" cy="1908544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129FCF46-D799-4C1C-95F9-EA9FB19F882C}"/>
                </a:ext>
              </a:extLst>
            </p:cNvPr>
            <p:cNvSpPr/>
            <p:nvPr/>
          </p:nvSpPr>
          <p:spPr>
            <a:xfrm>
              <a:off x="342276" y="2046113"/>
              <a:ext cx="1771141" cy="1908544"/>
            </a:xfrm>
            <a:prstGeom prst="ellipse">
              <a:avLst/>
            </a:prstGeom>
            <a:solidFill>
              <a:srgbClr val="409E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B443868-F2AD-42A1-8B25-77E13E5E72D4}"/>
                </a:ext>
              </a:extLst>
            </p:cNvPr>
            <p:cNvSpPr txBox="1"/>
            <p:nvPr/>
          </p:nvSpPr>
          <p:spPr>
            <a:xfrm>
              <a:off x="619267" y="212449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02</a:t>
              </a:r>
              <a:endParaRPr lang="zh-CN" altLang="en-US" sz="11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99745" y="2555378"/>
            <a:ext cx="7270412" cy="70788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4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数字化教学竞赛方案解读</a:t>
            </a:r>
            <a:r>
              <a:rPr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endParaRPr lang="zh-CN" altLang="zh-CN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1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正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" y="3175"/>
            <a:ext cx="12205335" cy="68656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36308" y="716231"/>
            <a:ext cx="6079172" cy="586957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教学竞</a:t>
            </a:r>
            <a:r>
              <a:rPr lang="zh-CN" altLang="en-US" sz="32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赛比的是什么？</a:t>
            </a:r>
            <a:endParaRPr lang="zh-CN" altLang="en-US" sz="3200" b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9"/>
          <p:cNvSpPr txBox="1">
            <a:spLocks noChangeArrowheads="1"/>
          </p:cNvSpPr>
          <p:nvPr/>
        </p:nvSpPr>
        <p:spPr bwMode="auto">
          <a:xfrm>
            <a:off x="1672590" y="1888914"/>
            <a:ext cx="2047240" cy="6331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90000" tIns="46800" rIns="90000" bIns="468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竞赛内容</a:t>
            </a:r>
          </a:p>
        </p:txBody>
      </p:sp>
      <p:sp>
        <p:nvSpPr>
          <p:cNvPr id="7" name="文本框 11"/>
          <p:cNvSpPr txBox="1">
            <a:spLocks noChangeArrowheads="1"/>
          </p:cNvSpPr>
          <p:nvPr/>
        </p:nvSpPr>
        <p:spPr bwMode="auto">
          <a:xfrm>
            <a:off x="1672907" y="4418571"/>
            <a:ext cx="2002790" cy="6331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90000" tIns="46800" rIns="90000" bIns="468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2800" b="0">
                <a:latin typeface="微软雅黑" panose="020B0503020204020204" pitchFamily="34" charset="-122"/>
                <a:ea typeface="微软雅黑" panose="020B0503020204020204" pitchFamily="34" charset="-122"/>
              </a:rPr>
              <a:t>竞赛宗旨</a:t>
            </a:r>
          </a:p>
        </p:txBody>
      </p:sp>
      <p:sp>
        <p:nvSpPr>
          <p:cNvPr id="8" name="云形标注 7"/>
          <p:cNvSpPr>
            <a:spLocks noChangeArrowheads="1"/>
          </p:cNvSpPr>
          <p:nvPr/>
        </p:nvSpPr>
        <p:spPr bwMode="auto">
          <a:xfrm>
            <a:off x="3251517" y="5040905"/>
            <a:ext cx="7527925" cy="893762"/>
          </a:xfrm>
          <a:prstGeom prst="cloudCallout">
            <a:avLst>
              <a:gd name="adj1" fmla="val 50602"/>
              <a:gd name="adj2" fmla="val -29917"/>
            </a:avLst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0" rIns="0" bIns="1080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以赛促建：建课程、建队伍、强教学</a:t>
            </a:r>
          </a:p>
        </p:txBody>
      </p:sp>
      <p:sp>
        <p:nvSpPr>
          <p:cNvPr id="9" name="椭圆形标注 9"/>
          <p:cNvSpPr>
            <a:spLocks noChangeArrowheads="1"/>
          </p:cNvSpPr>
          <p:nvPr/>
        </p:nvSpPr>
        <p:spPr bwMode="auto">
          <a:xfrm>
            <a:off x="7831772" y="1888914"/>
            <a:ext cx="2359660" cy="1171606"/>
          </a:xfrm>
          <a:prstGeom prst="wedgeEllipseCallout">
            <a:avLst>
              <a:gd name="adj1" fmla="val -240806"/>
              <a:gd name="adj2" fmla="val -3173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</a:rPr>
              <a:t>赛教学应用（</a:t>
            </a:r>
            <a:r>
              <a:rPr lang="en-US" altLang="zh-CN" sz="2400">
                <a:solidFill>
                  <a:schemeClr val="bg1"/>
                </a:solidFill>
              </a:rPr>
              <a:t>50</a:t>
            </a:r>
            <a:r>
              <a:rPr lang="zh-CN" altLang="en-US" sz="2400">
                <a:solidFill>
                  <a:schemeClr val="bg1"/>
                </a:solidFill>
              </a:rPr>
              <a:t>分）</a:t>
            </a:r>
          </a:p>
        </p:txBody>
      </p:sp>
      <p:sp>
        <p:nvSpPr>
          <p:cNvPr id="10" name="椭圆形标注 9"/>
          <p:cNvSpPr>
            <a:spLocks noChangeArrowheads="1"/>
          </p:cNvSpPr>
          <p:nvPr/>
        </p:nvSpPr>
        <p:spPr bwMode="auto">
          <a:xfrm>
            <a:off x="4456112" y="2925871"/>
            <a:ext cx="2559368" cy="1690957"/>
          </a:xfrm>
          <a:prstGeom prst="wedgeEllipseCallout">
            <a:avLst>
              <a:gd name="adj1" fmla="val -92932"/>
              <a:gd name="adj2" fmla="val -86626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chemeClr val="bg1"/>
                </a:solidFill>
              </a:rPr>
              <a:t>赛课程设计与资源建设（</a:t>
            </a:r>
            <a:r>
              <a:rPr lang="en-US" altLang="zh-CN" sz="2400">
                <a:solidFill>
                  <a:schemeClr val="bg1"/>
                </a:solidFill>
              </a:rPr>
              <a:t>50</a:t>
            </a:r>
            <a:r>
              <a:rPr lang="zh-CN" altLang="en-US" sz="2400">
                <a:solidFill>
                  <a:schemeClr val="bg1"/>
                </a:solidFill>
              </a:rPr>
              <a:t>分）</a:t>
            </a:r>
          </a:p>
        </p:txBody>
      </p:sp>
    </p:spTree>
    <p:extLst>
      <p:ext uri="{BB962C8B-B14F-4D97-AF65-F5344CB8AC3E}">
        <p14:creationId xmlns:p14="http://schemas.microsoft.com/office/powerpoint/2010/main" val="260081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正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" y="3175"/>
            <a:ext cx="12205335" cy="68656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11188" y="742258"/>
            <a:ext cx="8893420" cy="586957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zh-CN" altLang="en-US" sz="3200" b="0">
                <a:latin typeface="微软雅黑" panose="020B0503020204020204" pitchFamily="34" charset="-122"/>
                <a:ea typeface="微软雅黑" panose="020B0503020204020204" pitchFamily="34" charset="-122"/>
              </a:rPr>
              <a:t>教学竞</a:t>
            </a:r>
            <a:r>
              <a:rPr lang="zh-CN" altLang="en-US" sz="3200" b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赛方案解读</a:t>
            </a:r>
            <a:r>
              <a:rPr lang="zh-CN" altLang="en-US" sz="20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www.hneda.cn/</a:t>
            </a:r>
            <a:r>
              <a:rPr lang="zh-CN" altLang="en-US" sz="2000" b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通知、指南）</a:t>
            </a:r>
            <a:endParaRPr lang="zh-CN" altLang="en-US" sz="2000" b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09453" y="1450106"/>
            <a:ext cx="8673950" cy="3199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500"/>
              </a:lnSpc>
            </a:pPr>
            <a:r>
              <a:rPr kumimoji="1" lang="en-US" altLang="zh-CN" sz="2800">
                <a:solidFill>
                  <a:srgbClr val="0000FF"/>
                </a:solidFill>
              </a:rPr>
              <a:t>1 .</a:t>
            </a:r>
            <a:r>
              <a:rPr kumimoji="1" lang="zh-CN" altLang="en-US" sz="2800" smtClean="0">
                <a:solidFill>
                  <a:srgbClr val="0000FF"/>
                </a:solidFill>
              </a:rPr>
              <a:t>变化：</a:t>
            </a:r>
            <a:r>
              <a:rPr kumimoji="1" lang="zh-CN" altLang="en-US" sz="2000" smtClean="0">
                <a:solidFill>
                  <a:srgbClr val="FF0000"/>
                </a:solidFill>
              </a:rPr>
              <a:t>名称、参赛人、时间、地点</a:t>
            </a:r>
            <a:endParaRPr kumimoji="1" lang="en-US" altLang="zh-CN" sz="2000" smtClean="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>
                <a:solidFill>
                  <a:srgbClr val="0000FF"/>
                </a:solidFill>
              </a:rPr>
              <a:t>2</a:t>
            </a:r>
            <a:r>
              <a:rPr kumimoji="1" lang="en-US" altLang="zh-CN" sz="2800" smtClean="0">
                <a:solidFill>
                  <a:srgbClr val="0000FF"/>
                </a:solidFill>
              </a:rPr>
              <a:t>. </a:t>
            </a:r>
            <a:r>
              <a:rPr kumimoji="1" lang="zh-CN" altLang="en-US" sz="2800" smtClean="0">
                <a:solidFill>
                  <a:srgbClr val="0000FF"/>
                </a:solidFill>
              </a:rPr>
              <a:t>赛程：</a:t>
            </a:r>
            <a:r>
              <a:rPr kumimoji="1" lang="zh-CN" altLang="en-US" sz="2000">
                <a:solidFill>
                  <a:srgbClr val="FF0000"/>
                </a:solidFill>
              </a:rPr>
              <a:t>初赛、复赛、决赛</a:t>
            </a:r>
            <a:endParaRPr kumimoji="1" lang="en-US" altLang="zh-CN" sz="200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 smtClean="0">
                <a:solidFill>
                  <a:srgbClr val="0000FF"/>
                </a:solidFill>
              </a:rPr>
              <a:t>3. </a:t>
            </a:r>
            <a:r>
              <a:rPr kumimoji="1" lang="zh-CN" altLang="en-US" sz="2800" smtClean="0">
                <a:solidFill>
                  <a:srgbClr val="0000FF"/>
                </a:solidFill>
              </a:rPr>
              <a:t>比什么：</a:t>
            </a:r>
            <a:r>
              <a:rPr kumimoji="1" lang="zh-CN" altLang="en-US" sz="2000">
                <a:solidFill>
                  <a:srgbClr val="FF0000"/>
                </a:solidFill>
              </a:rPr>
              <a:t>课程资源（软件）与教学应用</a:t>
            </a:r>
            <a:endParaRPr kumimoji="1" lang="en-US" altLang="zh-CN" sz="200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 smtClean="0">
                <a:solidFill>
                  <a:srgbClr val="0000FF"/>
                </a:solidFill>
              </a:rPr>
              <a:t>4. </a:t>
            </a:r>
            <a:r>
              <a:rPr kumimoji="1" lang="zh-CN" altLang="en-US" sz="2800" smtClean="0">
                <a:solidFill>
                  <a:srgbClr val="0000FF"/>
                </a:solidFill>
              </a:rPr>
              <a:t>参赛材料：</a:t>
            </a:r>
            <a:r>
              <a:rPr kumimoji="1" lang="zh-CN" altLang="en-US" sz="2000">
                <a:solidFill>
                  <a:srgbClr val="FF0000"/>
                </a:solidFill>
              </a:rPr>
              <a:t>参赛微视</a:t>
            </a:r>
            <a:r>
              <a:rPr kumimoji="1" lang="zh-CN" altLang="en-US" sz="2000" smtClean="0">
                <a:solidFill>
                  <a:srgbClr val="FF0000"/>
                </a:solidFill>
              </a:rPr>
              <a:t>频、软</a:t>
            </a:r>
            <a:r>
              <a:rPr kumimoji="1" lang="zh-CN" altLang="en-US" sz="2000">
                <a:solidFill>
                  <a:srgbClr val="FF0000"/>
                </a:solidFill>
              </a:rPr>
              <a:t>件演示视</a:t>
            </a:r>
            <a:r>
              <a:rPr kumimoji="1" lang="zh-CN" altLang="en-US" sz="2000" smtClean="0">
                <a:solidFill>
                  <a:srgbClr val="FF0000"/>
                </a:solidFill>
              </a:rPr>
              <a:t>频、课程资源</a:t>
            </a:r>
            <a:endParaRPr kumimoji="1" lang="zh-CN" altLang="en-US" sz="200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 smtClean="0">
                <a:solidFill>
                  <a:srgbClr val="0000FF"/>
                </a:solidFill>
              </a:rPr>
              <a:t>5. </a:t>
            </a:r>
            <a:r>
              <a:rPr kumimoji="1" lang="zh-CN" altLang="en-US" sz="2800" smtClean="0">
                <a:solidFill>
                  <a:srgbClr val="0000FF"/>
                </a:solidFill>
              </a:rPr>
              <a:t>评</a:t>
            </a:r>
            <a:r>
              <a:rPr kumimoji="1" lang="zh-CN" altLang="en-US" sz="2800">
                <a:solidFill>
                  <a:srgbClr val="0000FF"/>
                </a:solidFill>
              </a:rPr>
              <a:t>审标</a:t>
            </a:r>
            <a:r>
              <a:rPr kumimoji="1" lang="zh-CN" altLang="en-US" sz="2800" smtClean="0">
                <a:solidFill>
                  <a:srgbClr val="0000FF"/>
                </a:solidFill>
              </a:rPr>
              <a:t>准：</a:t>
            </a:r>
            <a:r>
              <a:rPr kumimoji="1" lang="zh-CN" altLang="en-US" sz="2000">
                <a:solidFill>
                  <a:srgbClr val="FF0000"/>
                </a:solidFill>
              </a:rPr>
              <a:t>方案</a:t>
            </a:r>
            <a:r>
              <a:rPr kumimoji="1" lang="zh-CN" altLang="en-US" sz="2000" smtClean="0">
                <a:solidFill>
                  <a:srgbClr val="FF0000"/>
                </a:solidFill>
              </a:rPr>
              <a:t>中</a:t>
            </a:r>
            <a:r>
              <a:rPr kumimoji="1" lang="zh-CN" altLang="en-US" sz="2000">
                <a:solidFill>
                  <a:srgbClr val="FF0000"/>
                </a:solidFill>
              </a:rPr>
              <a:t>的参赛要</a:t>
            </a:r>
            <a:r>
              <a:rPr kumimoji="1" lang="zh-CN" altLang="en-US" sz="2000" smtClean="0">
                <a:solidFill>
                  <a:srgbClr val="FF0000"/>
                </a:solidFill>
              </a:rPr>
              <a:t>求</a:t>
            </a:r>
            <a:endParaRPr kumimoji="1" lang="en-US" altLang="zh-CN" sz="2000" smtClean="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>
                <a:solidFill>
                  <a:srgbClr val="0000FF"/>
                </a:solidFill>
              </a:rPr>
              <a:t>6</a:t>
            </a:r>
            <a:r>
              <a:rPr kumimoji="1" lang="en-US" altLang="zh-CN" sz="2800" smtClean="0">
                <a:solidFill>
                  <a:srgbClr val="0000FF"/>
                </a:solidFill>
              </a:rPr>
              <a:t>. </a:t>
            </a:r>
            <a:r>
              <a:rPr kumimoji="1" lang="zh-CN" altLang="en-US" sz="2800" smtClean="0">
                <a:solidFill>
                  <a:srgbClr val="0000FF"/>
                </a:solidFill>
              </a:rPr>
              <a:t>如何对标：</a:t>
            </a:r>
            <a:r>
              <a:rPr kumimoji="1" lang="zh-CN" altLang="en-US" sz="2000">
                <a:solidFill>
                  <a:srgbClr val="FF0000"/>
                </a:solidFill>
              </a:rPr>
              <a:t>翻转课</a:t>
            </a:r>
            <a:r>
              <a:rPr kumimoji="1" lang="zh-CN" altLang="en-US" sz="2000" smtClean="0">
                <a:solidFill>
                  <a:srgbClr val="FF0000"/>
                </a:solidFill>
              </a:rPr>
              <a:t>堂（突破时空）、</a:t>
            </a:r>
            <a:r>
              <a:rPr kumimoji="1" lang="zh-CN" altLang="en-US" sz="2000">
                <a:solidFill>
                  <a:srgbClr val="FF0000"/>
                </a:solidFill>
              </a:rPr>
              <a:t>项目驱</a:t>
            </a:r>
            <a:r>
              <a:rPr kumimoji="1" lang="zh-CN" altLang="en-US" sz="2000" smtClean="0">
                <a:solidFill>
                  <a:srgbClr val="FF0000"/>
                </a:solidFill>
              </a:rPr>
              <a:t>动（育人思政）</a:t>
            </a:r>
            <a:endParaRPr kumimoji="1" lang="en-US" altLang="zh-CN" sz="2000" smtClean="0">
              <a:solidFill>
                <a:srgbClr val="FF0000"/>
              </a:solidFill>
            </a:endParaRPr>
          </a:p>
          <a:p>
            <a:pPr>
              <a:lnSpc>
                <a:spcPts val="3500"/>
              </a:lnSpc>
            </a:pPr>
            <a:r>
              <a:rPr kumimoji="1" lang="en-US" altLang="zh-CN" sz="2800">
                <a:solidFill>
                  <a:srgbClr val="0000FF"/>
                </a:solidFill>
              </a:rPr>
              <a:t>7. </a:t>
            </a:r>
            <a:r>
              <a:rPr kumimoji="1" lang="zh-CN" altLang="en-US" sz="2800">
                <a:solidFill>
                  <a:srgbClr val="0000FF"/>
                </a:solidFill>
              </a:rPr>
              <a:t>如何备赛</a:t>
            </a:r>
            <a:r>
              <a:rPr kumimoji="1" lang="zh-CN" altLang="en-US" sz="2800" smtClean="0">
                <a:solidFill>
                  <a:srgbClr val="0000FF"/>
                </a:solidFill>
              </a:rPr>
              <a:t>：</a:t>
            </a:r>
            <a:r>
              <a:rPr kumimoji="1" lang="zh-CN" altLang="en-US" sz="2000">
                <a:solidFill>
                  <a:srgbClr val="FF0000"/>
                </a:solidFill>
              </a:rPr>
              <a:t>模拟课堂录屏，精细打</a:t>
            </a:r>
            <a:r>
              <a:rPr kumimoji="1" lang="zh-CN" altLang="en-US" sz="2000" smtClean="0">
                <a:solidFill>
                  <a:srgbClr val="FF0000"/>
                </a:solidFill>
              </a:rPr>
              <a:t>磨，突出亮点</a:t>
            </a:r>
            <a:endParaRPr kumimoji="1" lang="zh-CN" altLang="en-US" sz="20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00747" y="4770958"/>
            <a:ext cx="8691362" cy="13823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kumimoji="1" lang="en-US" altLang="zh-CN" sz="2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8 .</a:t>
            </a:r>
            <a:r>
              <a:rPr kumimoji="1" lang="zh-CN" altLang="en-US" sz="28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得分系统的说明：</a:t>
            </a:r>
            <a:r>
              <a:rPr kumimoji="1" lang="zh-CN" altLang="en-US" sz="2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决赛得分与复赛得分各占</a:t>
            </a:r>
            <a:r>
              <a:rPr kumimoji="1" lang="en-US" altLang="zh-CN" sz="2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r>
              <a:rPr kumimoji="1" lang="zh-CN" altLang="en-US" sz="2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，为确保决赛分数与复赛分数对选手总分排序影响的一致性，决赛得分将按复赛得分的平均值和均方差由竞赛平台进行</a:t>
            </a:r>
            <a:r>
              <a:rPr kumimoji="1" lang="zh-CN" altLang="en-US" sz="20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线性变换。</a:t>
            </a:r>
          </a:p>
        </p:txBody>
      </p:sp>
    </p:spTree>
    <p:extLst>
      <p:ext uri="{BB962C8B-B14F-4D97-AF65-F5344CB8AC3E}">
        <p14:creationId xmlns:p14="http://schemas.microsoft.com/office/powerpoint/2010/main" val="36519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1B15C2D-13DF-4D5A-AD2E-BFCF8A9A7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" y="0"/>
            <a:ext cx="12184602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163368" y="2046113"/>
            <a:ext cx="1771141" cy="1908544"/>
            <a:chOff x="342276" y="2046113"/>
            <a:chExt cx="1771141" cy="1908544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129FCF46-D799-4C1C-95F9-EA9FB19F882C}"/>
                </a:ext>
              </a:extLst>
            </p:cNvPr>
            <p:cNvSpPr/>
            <p:nvPr/>
          </p:nvSpPr>
          <p:spPr>
            <a:xfrm>
              <a:off x="342276" y="2046113"/>
              <a:ext cx="1771141" cy="1908544"/>
            </a:xfrm>
            <a:prstGeom prst="ellipse">
              <a:avLst/>
            </a:prstGeom>
            <a:solidFill>
              <a:srgbClr val="409EF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B443868-F2AD-42A1-8B25-77E13E5E72D4}"/>
                </a:ext>
              </a:extLst>
            </p:cNvPr>
            <p:cNvSpPr txBox="1"/>
            <p:nvPr/>
          </p:nvSpPr>
          <p:spPr>
            <a:xfrm>
              <a:off x="619267" y="2124491"/>
              <a:ext cx="141577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b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03</a:t>
              </a:r>
              <a:endParaRPr lang="zh-CN" altLang="en-US" sz="11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084657" y="2520674"/>
            <a:ext cx="6858238" cy="707886"/>
          </a:xfrm>
          <a:prstGeom prst="rect">
            <a:avLst/>
          </a:prstGeom>
          <a:solidFill>
            <a:schemeClr val="bg1">
              <a:alpha val="5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关键节点与注意事项</a:t>
            </a:r>
            <a:r>
              <a:rPr lang="en-US" altLang="zh-CN" sz="4000">
                <a:latin typeface="微软雅黑" panose="020B0503020204020204" pitchFamily="34" charset="-122"/>
                <a:ea typeface="微软雅黑" panose="020B0503020204020204" pitchFamily="34" charset="-122"/>
              </a:rPr>
              <a:t>  </a:t>
            </a:r>
            <a:endParaRPr lang="zh-CN" altLang="zh-CN" sz="4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6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正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" y="3175"/>
            <a:ext cx="12205335" cy="6865620"/>
          </a:xfrm>
          <a:prstGeom prst="rect">
            <a:avLst/>
          </a:prstGeom>
          <a:gradFill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3" name="矩形 2"/>
          <p:cNvSpPr/>
          <p:nvPr/>
        </p:nvSpPr>
        <p:spPr>
          <a:xfrm>
            <a:off x="771338" y="699076"/>
            <a:ext cx="9288927" cy="584775"/>
          </a:xfrm>
          <a:prstGeom prst="rect">
            <a:avLst/>
          </a:prstGeom>
          <a:solidFill>
            <a:schemeClr val="bg1">
              <a:alpha val="5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掌握好几个关键节点：</a:t>
            </a:r>
            <a:r>
              <a:rPr lang="en-US" altLang="zh-CN" sz="320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endParaRPr lang="zh-CN" altLang="zh-CN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21584" y="1629367"/>
            <a:ext cx="9884756" cy="39050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rtlCol="0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请认真理解</a:t>
            </a:r>
            <a:r>
              <a:rPr lang="zh-CN" altLang="en-US" sz="24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通知</a:t>
            </a:r>
            <a:r>
              <a:rPr lang="zh-CN" altLang="en-US" sz="2400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zh-CN" altLang="en-US" sz="24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指南</a:t>
            </a:r>
            <a:r>
              <a:rPr lang="zh-CN" altLang="en-US" sz="2400" kern="1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中的要求</a:t>
            </a:r>
            <a:endParaRPr lang="en-US" altLang="zh-CN" sz="2400" kern="10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校赛选拔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（对标省赛，充分准备）</a:t>
            </a:r>
            <a:r>
              <a:rPr lang="zh-CN" altLang="en-US" sz="20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（彭鑫、杨珊、苑文卉）</a:t>
            </a:r>
            <a:endParaRPr lang="en-US" altLang="zh-CN" sz="2000" kern="10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省赛备赛</a:t>
            </a:r>
            <a:r>
              <a:rPr lang="zh-CN" altLang="en-US" sz="2400" kern="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（组织材料，精细打磨） </a:t>
            </a:r>
            <a:r>
              <a:rPr lang="zh-CN" altLang="en-US" sz="20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（马振中、李晓铭、</a:t>
            </a:r>
            <a:r>
              <a:rPr lang="zh-CN" altLang="en-US" sz="2000" kern="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杨珊、苑文卉）</a:t>
            </a:r>
            <a:endParaRPr lang="en-US" altLang="zh-CN" sz="2000" kern="1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如</a:t>
            </a:r>
            <a:r>
              <a:rPr lang="zh-CN" altLang="en-US" sz="2400" kern="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何填写盲审表</a:t>
            </a:r>
            <a:endParaRPr lang="en-US" altLang="zh-CN" sz="2400" kern="1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按规定时间</a:t>
            </a:r>
            <a:r>
              <a:rPr lang="en-US" altLang="zh-CN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日提前</a:t>
            </a:r>
            <a:r>
              <a:rPr lang="en-US" altLang="zh-CN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1-2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</a:t>
            </a:r>
            <a:r>
              <a:rPr lang="zh-CN" altLang="en-US" sz="2400" kern="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完成材料上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传</a:t>
            </a:r>
            <a:r>
              <a:rPr lang="zh-CN" altLang="en-US" sz="20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（周志峰）</a:t>
            </a:r>
            <a:endParaRPr lang="en-US" altLang="zh-CN" sz="2000" kern="10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10</a:t>
            </a: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月底或</a:t>
            </a:r>
            <a:r>
              <a:rPr lang="en-US" altLang="zh-CN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月初，省决赛</a:t>
            </a:r>
            <a:endParaRPr lang="en-US" altLang="zh-CN" sz="240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积</a:t>
            </a:r>
            <a:r>
              <a:rPr lang="zh-CN" altLang="en-US" sz="2400" kern="10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极备赛，实地练</a:t>
            </a:r>
            <a:r>
              <a:rPr lang="zh-CN" altLang="en-US" sz="2400" kern="10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习（决赛通知会有安排）       </a:t>
            </a:r>
            <a:endParaRPr lang="zh-CN" altLang="en-US" sz="24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7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909</Words>
  <Application>Microsoft Office PowerPoint</Application>
  <PresentationFormat>宽屏</PresentationFormat>
  <Paragraphs>64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等线 Light</vt:lpstr>
      <vt:lpstr>宋体</vt:lpstr>
      <vt:lpstr>微软雅黑</vt:lpstr>
      <vt:lpstr>字魂56号-洪亮毛笔隶书简体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53</cp:revision>
  <dcterms:created xsi:type="dcterms:W3CDTF">2023-07-07T12:18:06Z</dcterms:created>
  <dcterms:modified xsi:type="dcterms:W3CDTF">2024-07-12T20:17:00Z</dcterms:modified>
</cp:coreProperties>
</file>